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13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" b="1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4992624"/>
            <a:ext cx="5555699" cy="52844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2070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new education website clearly explains the online course modules and registration process for students.</a:t>
            </a:r>
            <a:endParaRPr lang="en-US" sz="1794" dirty="0"/>
          </a:p>
        </p:txBody>
      </p:sp>
      <p:sp>
        <p:nvSpPr>
          <p:cNvPr id="4" name="Text 1"/>
          <p:cNvSpPr txBox="1"/>
          <p:nvPr/>
        </p:nvSpPr>
        <p:spPr>
          <a:xfrm>
            <a:off x="612648" y="3310128"/>
            <a:ext cx="5555699" cy="53149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446"/>
              </a:lnSpc>
              <a:buNone/>
            </a:pPr>
            <a:r>
              <a:rPr lang="en-US" sz="3351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Now </a:t>
            </a:r>
            <a:r>
              <a:rPr lang="en-US" sz="3351" dirty="0" err="1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Lts</a:t>
            </a:r>
            <a:r>
              <a:rPr lang="en-US" sz="3351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website</a:t>
            </a:r>
            <a:endParaRPr lang="en-US" sz="335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C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64" r="14464"/>
          <a:stretch/>
        </p:blipFill>
        <p:spPr>
          <a:xfrm>
            <a:off x="736092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612648"/>
            <a:ext cx="6096000" cy="93945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 FOR WEBSITE DEVELOPMENT</a:t>
            </a:r>
            <a:endParaRPr lang="en-US" sz="3245" dirty="0"/>
          </a:p>
        </p:txBody>
      </p:sp>
      <p:sp>
        <p:nvSpPr>
          <p:cNvPr id="4" name="Text 1"/>
          <p:cNvSpPr txBox="1"/>
          <p:nvPr/>
        </p:nvSpPr>
        <p:spPr>
          <a:xfrm>
            <a:off x="612648" y="2423160"/>
            <a:ext cx="6096000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site now allows users to create accounts and profiles to track their progress across multiple courses.</a:t>
            </a:r>
            <a:endParaRPr lang="en-US" sz="1512" dirty="0"/>
          </a:p>
        </p:txBody>
      </p:sp>
      <p:sp>
        <p:nvSpPr>
          <p:cNvPr id="5" name="Text 2"/>
          <p:cNvSpPr txBox="1"/>
          <p:nvPr/>
        </p:nvSpPr>
        <p:spPr>
          <a:xfrm>
            <a:off x="612648" y="3703320"/>
            <a:ext cx="6096000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a payment gateway will enable users to purchase courses and subscriptions online securely.</a:t>
            </a:r>
            <a:endParaRPr lang="en-US" sz="1512" dirty="0"/>
          </a:p>
        </p:txBody>
      </p:sp>
      <p:sp>
        <p:nvSpPr>
          <p:cNvPr id="6" name="Text 3"/>
          <p:cNvSpPr txBox="1"/>
          <p:nvPr/>
        </p:nvSpPr>
        <p:spPr>
          <a:xfrm>
            <a:off x="612648" y="4992624"/>
            <a:ext cx="6096000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Additional courses covering various in-demand topics will be added regularly to provide ongoing value and attract new users to the platform.</a:t>
            </a:r>
            <a:endParaRPr lang="en-US" sz="1512" dirty="0"/>
          </a:p>
        </p:txBody>
      </p:sp>
      <p:sp>
        <p:nvSpPr>
          <p:cNvPr id="7" name="Text 4"/>
          <p:cNvSpPr/>
          <p:nvPr/>
        </p:nvSpPr>
        <p:spPr>
          <a:xfrm>
            <a:off x="612648" y="2084832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user login and profiles</a:t>
            </a:r>
            <a:endParaRPr lang="en-US" sz="1794" dirty="0"/>
          </a:p>
        </p:txBody>
      </p:sp>
      <p:sp>
        <p:nvSpPr>
          <p:cNvPr id="8" name="Text 5"/>
          <p:cNvSpPr/>
          <p:nvPr/>
        </p:nvSpPr>
        <p:spPr>
          <a:xfrm>
            <a:off x="612648" y="3374136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payment processing tools</a:t>
            </a:r>
            <a:endParaRPr lang="en-US" sz="1794" dirty="0"/>
          </a:p>
        </p:txBody>
      </p:sp>
      <p:sp>
        <p:nvSpPr>
          <p:cNvPr id="9" name="Text 6"/>
          <p:cNvSpPr/>
          <p:nvPr/>
        </p:nvSpPr>
        <p:spPr>
          <a:xfrm>
            <a:off x="612648" y="4654296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site content and features</a:t>
            </a:r>
            <a:endParaRPr lang="en-US" sz="179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0" b="1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513832" y="612648"/>
            <a:ext cx="6096000" cy="4697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 algn="r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СПАСИБО ЗА ВНИМАНИЕ</a:t>
            </a:r>
            <a:endParaRPr lang="en-US" sz="3245" dirty="0"/>
          </a:p>
        </p:txBody>
      </p:sp>
      <p:sp>
        <p:nvSpPr>
          <p:cNvPr id="4" name="Text 1"/>
          <p:cNvSpPr txBox="1"/>
          <p:nvPr/>
        </p:nvSpPr>
        <p:spPr>
          <a:xfrm>
            <a:off x="5513832" y="1618488"/>
            <a:ext cx="6096000" cy="18789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Егор Ворсин</a:t>
            </a:r>
            <a:endParaRPr lang="en-US" sz="151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C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64" r="14464"/>
          <a:stretch/>
        </p:blipFill>
        <p:spPr>
          <a:xfrm>
            <a:off x="736092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1947672"/>
            <a:ext cx="6096000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offers a wide range of high-quality course modules on various topics to educate users.</a:t>
            </a:r>
            <a:endParaRPr lang="en-US" sz="1512" dirty="0"/>
          </a:p>
        </p:txBody>
      </p:sp>
      <p:sp>
        <p:nvSpPr>
          <p:cNvPr id="4" name="Text 1"/>
          <p:cNvSpPr txBox="1"/>
          <p:nvPr/>
        </p:nvSpPr>
        <p:spPr>
          <a:xfrm>
            <a:off x="612648" y="3227832"/>
            <a:ext cx="6096000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Learners can easily explore the curriculum and sign up for classes through an intuitive design and simple registration process.</a:t>
            </a:r>
            <a:endParaRPr lang="en-US" sz="1512" dirty="0"/>
          </a:p>
        </p:txBody>
      </p:sp>
      <p:sp>
        <p:nvSpPr>
          <p:cNvPr id="5" name="Text 2"/>
          <p:cNvSpPr txBox="1"/>
          <p:nvPr/>
        </p:nvSpPr>
        <p:spPr>
          <a:xfrm>
            <a:off x="612648" y="4517136"/>
            <a:ext cx="6096000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addition to the online courses, the site facilitates interaction between students and teachers through discussion forums and messaging features.</a:t>
            </a:r>
            <a:endParaRPr lang="en-US" sz="1512" dirty="0"/>
          </a:p>
        </p:txBody>
      </p:sp>
      <p:sp>
        <p:nvSpPr>
          <p:cNvPr id="6" name="Text 3"/>
          <p:cNvSpPr/>
          <p:nvPr/>
        </p:nvSpPr>
        <p:spPr>
          <a:xfrm>
            <a:off x="612648" y="1618488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quality education content</a:t>
            </a:r>
            <a:endParaRPr lang="en-US" sz="1794" dirty="0"/>
          </a:p>
        </p:txBody>
      </p:sp>
      <p:sp>
        <p:nvSpPr>
          <p:cNvPr id="7" name="Text 4"/>
          <p:cNvSpPr/>
          <p:nvPr/>
        </p:nvSpPr>
        <p:spPr>
          <a:xfrm>
            <a:off x="612648" y="2898648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 and navigation</a:t>
            </a:r>
            <a:endParaRPr lang="en-US" sz="1794" dirty="0"/>
          </a:p>
        </p:txBody>
      </p:sp>
      <p:sp>
        <p:nvSpPr>
          <p:cNvPr id="8" name="Text 5"/>
          <p:cNvSpPr/>
          <p:nvPr/>
        </p:nvSpPr>
        <p:spPr>
          <a:xfrm>
            <a:off x="612648" y="4178808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 features to connect learners</a:t>
            </a:r>
            <a:endParaRPr lang="en-US" sz="1794" dirty="0"/>
          </a:p>
        </p:txBody>
      </p:sp>
      <p:sp>
        <p:nvSpPr>
          <p:cNvPr id="9" name="Text 6"/>
          <p:cNvSpPr txBox="1"/>
          <p:nvPr/>
        </p:nvSpPr>
        <p:spPr>
          <a:xfrm>
            <a:off x="612648" y="612648"/>
            <a:ext cx="6096000" cy="4697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PURPOSE OF THE WEBSITE</a:t>
            </a:r>
            <a:endParaRPr lang="en-US" sz="32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2648" y="1618488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3" name="Shape 1"/>
          <p:cNvSpPr/>
          <p:nvPr/>
        </p:nvSpPr>
        <p:spPr>
          <a:xfrm>
            <a:off x="6409944" y="1618488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4" name="Shape 2"/>
          <p:cNvSpPr/>
          <p:nvPr/>
        </p:nvSpPr>
        <p:spPr>
          <a:xfrm>
            <a:off x="612648" y="3493008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5" name="Shape 3"/>
          <p:cNvSpPr/>
          <p:nvPr/>
        </p:nvSpPr>
        <p:spPr>
          <a:xfrm>
            <a:off x="6409944" y="3493008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612648" y="612648"/>
            <a:ext cx="7129618" cy="4697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OF THE WEBSITE</a:t>
            </a:r>
            <a:endParaRPr lang="en-US" sz="3245" dirty="0"/>
          </a:p>
        </p:txBody>
      </p:sp>
      <p:sp>
        <p:nvSpPr>
          <p:cNvPr id="7" name="Text 5"/>
          <p:cNvSpPr txBox="1"/>
          <p:nvPr/>
        </p:nvSpPr>
        <p:spPr>
          <a:xfrm>
            <a:off x="1280160" y="1947672"/>
            <a:ext cx="4028763" cy="83376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is responsive and adapts to any device screen from mobile to desktop, ensuring easy access to courses on any device.</a:t>
            </a:r>
            <a:endParaRPr lang="en-US" sz="1512" dirty="0"/>
          </a:p>
        </p:txBody>
      </p:sp>
      <p:sp>
        <p:nvSpPr>
          <p:cNvPr id="8" name="Text 6"/>
          <p:cNvSpPr txBox="1"/>
          <p:nvPr/>
        </p:nvSpPr>
        <p:spPr>
          <a:xfrm>
            <a:off x="7077456" y="1947672"/>
            <a:ext cx="4028763" cy="83376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menus and course directories are logically structured for intuitive browsing of the wide range of online classes available in different academic disciplines.</a:t>
            </a:r>
            <a:endParaRPr lang="en-US" sz="1512" dirty="0"/>
          </a:p>
        </p:txBody>
      </p:sp>
      <p:sp>
        <p:nvSpPr>
          <p:cNvPr id="9" name="Text 7"/>
          <p:cNvSpPr txBox="1"/>
          <p:nvPr/>
        </p:nvSpPr>
        <p:spPr>
          <a:xfrm>
            <a:off x="1280160" y="3822192"/>
            <a:ext cx="4028763" cy="83376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Lessons use multimedia like videos and interactive elements to engage learners through varied content beyond traditional texts, enriching the learning experience.</a:t>
            </a:r>
            <a:endParaRPr lang="en-US" sz="1512" dirty="0"/>
          </a:p>
        </p:txBody>
      </p:sp>
      <p:sp>
        <p:nvSpPr>
          <p:cNvPr id="10" name="Text 8"/>
          <p:cNvSpPr txBox="1"/>
          <p:nvPr/>
        </p:nvSpPr>
        <p:spPr>
          <a:xfrm>
            <a:off x="7077456" y="3822192"/>
            <a:ext cx="4028763" cy="83376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registration and personal profiles are securely hosted with appropriate privacy settings and access controls to maintain confidentiality of users.</a:t>
            </a:r>
            <a:endParaRPr lang="en-US" sz="1512" dirty="0"/>
          </a:p>
        </p:txBody>
      </p:sp>
      <p:sp>
        <p:nvSpPr>
          <p:cNvPr id="11" name="Text 9"/>
          <p:cNvSpPr/>
          <p:nvPr/>
        </p:nvSpPr>
        <p:spPr>
          <a:xfrm>
            <a:off x="1280160" y="1618488"/>
            <a:ext cx="4028763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design across devices</a:t>
            </a:r>
            <a:endParaRPr lang="en-US" sz="1794" dirty="0"/>
          </a:p>
        </p:txBody>
      </p:sp>
      <p:sp>
        <p:nvSpPr>
          <p:cNvPr id="12" name="Text 10"/>
          <p:cNvSpPr/>
          <p:nvPr/>
        </p:nvSpPr>
        <p:spPr>
          <a:xfrm>
            <a:off x="7077456" y="1618488"/>
            <a:ext cx="4028763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navigation and menus</a:t>
            </a:r>
            <a:endParaRPr lang="en-US" sz="1794" dirty="0"/>
          </a:p>
        </p:txBody>
      </p:sp>
      <p:sp>
        <p:nvSpPr>
          <p:cNvPr id="13" name="Text 11"/>
          <p:cNvSpPr/>
          <p:nvPr/>
        </p:nvSpPr>
        <p:spPr>
          <a:xfrm>
            <a:off x="1280160" y="3493008"/>
            <a:ext cx="4028763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Engaging and interactive content</a:t>
            </a:r>
            <a:endParaRPr lang="en-US" sz="1794" dirty="0"/>
          </a:p>
        </p:txBody>
      </p:sp>
      <p:sp>
        <p:nvSpPr>
          <p:cNvPr id="14" name="Text 12"/>
          <p:cNvSpPr/>
          <p:nvPr/>
        </p:nvSpPr>
        <p:spPr>
          <a:xfrm>
            <a:off x="7077456" y="3493008"/>
            <a:ext cx="4028763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registration and profiles</a:t>
            </a:r>
            <a:endParaRPr lang="en-US" sz="179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C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64" r="14464"/>
          <a:stretch/>
        </p:blipFill>
        <p:spPr>
          <a:xfrm>
            <a:off x="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513832" y="612648"/>
            <a:ext cx="6096000" cy="4697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CONTENT OVERVIEW</a:t>
            </a:r>
            <a:endParaRPr lang="en-US" sz="3245" dirty="0"/>
          </a:p>
        </p:txBody>
      </p:sp>
      <p:sp>
        <p:nvSpPr>
          <p:cNvPr id="4" name="Text 1"/>
          <p:cNvSpPr txBox="1"/>
          <p:nvPr/>
        </p:nvSpPr>
        <p:spPr>
          <a:xfrm>
            <a:off x="5513832" y="1947672"/>
            <a:ext cx="6096000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utilizes a clean and intuitive structure with clearly defined sections for courses, registration, forums and messaging to provide an easy learning experience for students.</a:t>
            </a:r>
            <a:endParaRPr lang="en-US" sz="1512" dirty="0"/>
          </a:p>
        </p:txBody>
      </p:sp>
      <p:sp>
        <p:nvSpPr>
          <p:cNvPr id="5" name="Text 2"/>
          <p:cNvSpPr txBox="1"/>
          <p:nvPr/>
        </p:nvSpPr>
        <p:spPr>
          <a:xfrm>
            <a:off x="5513832" y="3438144"/>
            <a:ext cx="6096000" cy="83376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can browse courses across various topics, view detailed syllabi and easily enroll through the optimized registration process. Interaction is facilitated through active discussion forums and a messaging system.</a:t>
            </a:r>
            <a:endParaRPr lang="en-US" sz="1512" dirty="0"/>
          </a:p>
        </p:txBody>
      </p:sp>
      <p:sp>
        <p:nvSpPr>
          <p:cNvPr id="6" name="Text 3"/>
          <p:cNvSpPr txBox="1"/>
          <p:nvPr/>
        </p:nvSpPr>
        <p:spPr>
          <a:xfrm>
            <a:off x="5513832" y="5148072"/>
            <a:ext cx="6096000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allows students to intuitively explore the online classes through logically organized menus and course catalogs on both desktop and mobile devices.</a:t>
            </a:r>
            <a:endParaRPr lang="en-US" sz="1512" dirty="0"/>
          </a:p>
        </p:txBody>
      </p:sp>
      <p:sp>
        <p:nvSpPr>
          <p:cNvPr id="7" name="Text 4"/>
          <p:cNvSpPr/>
          <p:nvPr/>
        </p:nvSpPr>
        <p:spPr>
          <a:xfrm>
            <a:off x="5513832" y="1618488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structure overview</a:t>
            </a:r>
            <a:endParaRPr lang="en-US" sz="1794" dirty="0"/>
          </a:p>
        </p:txBody>
      </p:sp>
      <p:sp>
        <p:nvSpPr>
          <p:cNvPr id="8" name="Text 5"/>
          <p:cNvSpPr/>
          <p:nvPr/>
        </p:nvSpPr>
        <p:spPr>
          <a:xfrm>
            <a:off x="5513832" y="3108960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content sections</a:t>
            </a:r>
            <a:endParaRPr lang="en-US" sz="1794" dirty="0"/>
          </a:p>
        </p:txBody>
      </p:sp>
      <p:sp>
        <p:nvSpPr>
          <p:cNvPr id="9" name="Text 6"/>
          <p:cNvSpPr/>
          <p:nvPr/>
        </p:nvSpPr>
        <p:spPr>
          <a:xfrm>
            <a:off x="5513832" y="4809744"/>
            <a:ext cx="6096000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Site navigation walkthrough</a:t>
            </a:r>
            <a:endParaRPr lang="en-US" sz="179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12648" y="612648"/>
            <a:ext cx="7681665" cy="93945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STRUCTURE AND NAVIGATION</a:t>
            </a:r>
            <a:endParaRPr lang="en-US" sz="3245" dirty="0"/>
          </a:p>
        </p:txBody>
      </p:sp>
      <p:sp>
        <p:nvSpPr>
          <p:cNvPr id="3" name="Text 1"/>
          <p:cNvSpPr txBox="1"/>
          <p:nvPr/>
        </p:nvSpPr>
        <p:spPr>
          <a:xfrm>
            <a:off x="612648" y="2423160"/>
            <a:ext cx="7681665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has a simple, logical structure with four main sections - Online Courses, Subjects, Instructors and Registration - making it easy for students to find what they need.</a:t>
            </a:r>
            <a:endParaRPr lang="en-US" sz="1512" dirty="0"/>
          </a:p>
        </p:txBody>
      </p:sp>
      <p:sp>
        <p:nvSpPr>
          <p:cNvPr id="4" name="Text 2"/>
          <p:cNvSpPr txBox="1"/>
          <p:nvPr/>
        </p:nvSpPr>
        <p:spPr>
          <a:xfrm>
            <a:off x="612648" y="3703320"/>
            <a:ext cx="7681665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tabs are clearly labelled and positioned consistently at the top of every page for effortless movement between sections without confusion.</a:t>
            </a:r>
            <a:endParaRPr lang="en-US" sz="1512" dirty="0"/>
          </a:p>
        </p:txBody>
      </p:sp>
      <p:sp>
        <p:nvSpPr>
          <p:cNvPr id="5" name="Text 3"/>
          <p:cNvSpPr txBox="1"/>
          <p:nvPr/>
        </p:nvSpPr>
        <p:spPr>
          <a:xfrm>
            <a:off x="612648" y="4992624"/>
            <a:ext cx="7681665" cy="42275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Plain language and minimal design keeps the focus on content and learning, following best practices for educational websites.</a:t>
            </a:r>
            <a:endParaRPr lang="en-US" sz="1512" dirty="0"/>
          </a:p>
        </p:txBody>
      </p:sp>
      <p:sp>
        <p:nvSpPr>
          <p:cNvPr id="6" name="Text 4"/>
          <p:cNvSpPr/>
          <p:nvPr/>
        </p:nvSpPr>
        <p:spPr>
          <a:xfrm>
            <a:off x="612648" y="2084832"/>
            <a:ext cx="7681665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structure overview</a:t>
            </a:r>
            <a:endParaRPr lang="en-US" sz="1794" dirty="0"/>
          </a:p>
        </p:txBody>
      </p:sp>
      <p:sp>
        <p:nvSpPr>
          <p:cNvPr id="7" name="Text 5"/>
          <p:cNvSpPr/>
          <p:nvPr/>
        </p:nvSpPr>
        <p:spPr>
          <a:xfrm>
            <a:off x="612648" y="3374136"/>
            <a:ext cx="7681665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design principles</a:t>
            </a:r>
            <a:endParaRPr lang="en-US" sz="1794" dirty="0"/>
          </a:p>
        </p:txBody>
      </p:sp>
      <p:sp>
        <p:nvSpPr>
          <p:cNvPr id="8" name="Text 6"/>
          <p:cNvSpPr/>
          <p:nvPr/>
        </p:nvSpPr>
        <p:spPr>
          <a:xfrm>
            <a:off x="612648" y="4654296"/>
            <a:ext cx="7681665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guidelines</a:t>
            </a:r>
            <a:endParaRPr lang="en-US" sz="179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C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3475" b="23475"/>
          <a:stretch/>
        </p:blipFill>
        <p:spPr>
          <a:xfrm>
            <a:off x="612648" y="1618488"/>
            <a:ext cx="3310128" cy="17556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t="23475" b="23475"/>
          <a:stretch/>
        </p:blipFill>
        <p:spPr>
          <a:xfrm>
            <a:off x="4471416" y="1618488"/>
            <a:ext cx="3310128" cy="17556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 t="23475" b="23475"/>
          <a:stretch/>
        </p:blipFill>
        <p:spPr>
          <a:xfrm>
            <a:off x="8339328" y="1618488"/>
            <a:ext cx="3310128" cy="1755648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12648" y="612648"/>
            <a:ext cx="7681665" cy="4697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DESIGN OF THE WEBSITE</a:t>
            </a:r>
            <a:endParaRPr lang="en-US" sz="3245" dirty="0"/>
          </a:p>
        </p:txBody>
      </p:sp>
      <p:sp>
        <p:nvSpPr>
          <p:cNvPr id="6" name="Text 1"/>
          <p:cNvSpPr txBox="1"/>
          <p:nvPr/>
        </p:nvSpPr>
        <p:spPr>
          <a:xfrm>
            <a:off x="612648" y="4224528"/>
            <a:ext cx="3288786" cy="104514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 uses a limited color palette of blue and green to match the brand identity of the educational institution and create a sense of familiarity for students.</a:t>
            </a:r>
            <a:endParaRPr lang="en-US" sz="1512" dirty="0"/>
          </a:p>
        </p:txBody>
      </p:sp>
      <p:sp>
        <p:nvSpPr>
          <p:cNvPr id="7" name="Text 2"/>
          <p:cNvSpPr txBox="1"/>
          <p:nvPr/>
        </p:nvSpPr>
        <p:spPr>
          <a:xfrm>
            <a:off x="4471416" y="4224528"/>
            <a:ext cx="3288786" cy="833764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Sans serif headings paired with serif body text ensure readability and comprehension of content without eyestrain or confusion.</a:t>
            </a:r>
            <a:endParaRPr lang="en-US" sz="1512" dirty="0"/>
          </a:p>
        </p:txBody>
      </p:sp>
      <p:sp>
        <p:nvSpPr>
          <p:cNvPr id="8" name="Text 3"/>
          <p:cNvSpPr txBox="1"/>
          <p:nvPr/>
        </p:nvSpPr>
        <p:spPr>
          <a:xfrm>
            <a:off x="8339328" y="4224528"/>
            <a:ext cx="3288786" cy="104514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top-heavy layout focuses students' attention to key information and course offerings through strategic placement of interactive elements and visual hierarchy.</a:t>
            </a:r>
            <a:endParaRPr lang="en-US" sz="1512" dirty="0"/>
          </a:p>
        </p:txBody>
      </p:sp>
      <p:sp>
        <p:nvSpPr>
          <p:cNvPr id="9" name="Text 4"/>
          <p:cNvSpPr/>
          <p:nvPr/>
        </p:nvSpPr>
        <p:spPr>
          <a:xfrm>
            <a:off x="612648" y="3648456"/>
            <a:ext cx="3288786" cy="49321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 palette conveys brand identity</a:t>
            </a:r>
            <a:endParaRPr lang="en-US" sz="1794" dirty="0"/>
          </a:p>
        </p:txBody>
      </p:sp>
      <p:sp>
        <p:nvSpPr>
          <p:cNvPr id="10" name="Text 5"/>
          <p:cNvSpPr/>
          <p:nvPr/>
        </p:nvSpPr>
        <p:spPr>
          <a:xfrm>
            <a:off x="4471416" y="3648456"/>
            <a:ext cx="3288786" cy="49321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Typography impacts readability ease</a:t>
            </a:r>
            <a:endParaRPr lang="en-US" sz="1794" dirty="0"/>
          </a:p>
        </p:txBody>
      </p:sp>
      <p:sp>
        <p:nvSpPr>
          <p:cNvPr id="11" name="Text 6"/>
          <p:cNvSpPr/>
          <p:nvPr/>
        </p:nvSpPr>
        <p:spPr>
          <a:xfrm>
            <a:off x="8339328" y="3648456"/>
            <a:ext cx="3288786" cy="49321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Layout draws viewer's attention flow</a:t>
            </a:r>
            <a:endParaRPr lang="en-US" sz="179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2648" y="2084832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3" name="Shape 1"/>
          <p:cNvSpPr/>
          <p:nvPr/>
        </p:nvSpPr>
        <p:spPr>
          <a:xfrm>
            <a:off x="4434840" y="2084832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4" name="Shape 2"/>
          <p:cNvSpPr/>
          <p:nvPr/>
        </p:nvSpPr>
        <p:spPr>
          <a:xfrm>
            <a:off x="8266176" y="2084832"/>
            <a:ext cx="528555" cy="528442"/>
          </a:xfrm>
          <a:prstGeom prst="ellipse">
            <a:avLst/>
          </a:prstGeom>
          <a:solidFill>
            <a:srgbClr val="FEC119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612648" y="612648"/>
            <a:ext cx="7129618" cy="93945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USED TO CREATE THE WEBSITE</a:t>
            </a:r>
            <a:endParaRPr lang="en-US" sz="3245" dirty="0"/>
          </a:p>
        </p:txBody>
      </p:sp>
      <p:sp>
        <p:nvSpPr>
          <p:cNvPr id="6" name="Text 4"/>
          <p:cNvSpPr txBox="1"/>
          <p:nvPr/>
        </p:nvSpPr>
        <p:spPr>
          <a:xfrm>
            <a:off x="612648" y="3090672"/>
            <a:ext cx="3371006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website's pages utilize HTML for the core structural layout and content sections.</a:t>
            </a:r>
            <a:endParaRPr lang="en-US" sz="1512" dirty="0"/>
          </a:p>
        </p:txBody>
      </p:sp>
      <p:sp>
        <p:nvSpPr>
          <p:cNvPr id="7" name="Text 5"/>
          <p:cNvSpPr txBox="1"/>
          <p:nvPr/>
        </p:nvSpPr>
        <p:spPr>
          <a:xfrm>
            <a:off x="4434840" y="3090672"/>
            <a:ext cx="3371006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Cascading Style Sheets (CSS) were applied to style visual elements and create a clean, focused design.</a:t>
            </a:r>
            <a:endParaRPr lang="en-US" sz="1512" dirty="0"/>
          </a:p>
        </p:txBody>
      </p:sp>
      <p:sp>
        <p:nvSpPr>
          <p:cNvPr id="8" name="Text 6"/>
          <p:cNvSpPr txBox="1"/>
          <p:nvPr/>
        </p:nvSpPr>
        <p:spPr>
          <a:xfrm>
            <a:off x="8266176" y="3337560"/>
            <a:ext cx="3371006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functions enable interactive features like the course catalog search and user registration form.</a:t>
            </a:r>
            <a:endParaRPr lang="en-US" sz="1512" dirty="0"/>
          </a:p>
        </p:txBody>
      </p:sp>
      <p:sp>
        <p:nvSpPr>
          <p:cNvPr id="9" name="Text 7"/>
          <p:cNvSpPr/>
          <p:nvPr/>
        </p:nvSpPr>
        <p:spPr>
          <a:xfrm>
            <a:off x="612648" y="2761488"/>
            <a:ext cx="3371006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 for page structure layout</a:t>
            </a:r>
            <a:endParaRPr lang="en-US" sz="1794" dirty="0"/>
          </a:p>
        </p:txBody>
      </p:sp>
      <p:sp>
        <p:nvSpPr>
          <p:cNvPr id="10" name="Text 8"/>
          <p:cNvSpPr/>
          <p:nvPr/>
        </p:nvSpPr>
        <p:spPr>
          <a:xfrm>
            <a:off x="4434840" y="2761488"/>
            <a:ext cx="3371006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for visual styling design</a:t>
            </a:r>
            <a:endParaRPr lang="en-US" sz="1794" dirty="0"/>
          </a:p>
        </p:txBody>
      </p:sp>
      <p:sp>
        <p:nvSpPr>
          <p:cNvPr id="11" name="Text 9"/>
          <p:cNvSpPr/>
          <p:nvPr/>
        </p:nvSpPr>
        <p:spPr>
          <a:xfrm>
            <a:off x="8266176" y="2761488"/>
            <a:ext cx="3371006" cy="49321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for interactivity functions</a:t>
            </a:r>
            <a:endParaRPr lang="en-US" sz="179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C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940" b="35940"/>
          <a:stretch/>
        </p:blipFill>
        <p:spPr>
          <a:xfrm>
            <a:off x="0" y="0"/>
            <a:ext cx="12262104" cy="3447288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3941064"/>
            <a:ext cx="5320786" cy="990015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Distinctive reasons for use</a:t>
            </a:r>
            <a:r>
              <a:rPr lang="ru-RU" sz="3245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3245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Now Ltd</a:t>
            </a:r>
            <a:endParaRPr lang="en-US" sz="3245" dirty="0"/>
          </a:p>
        </p:txBody>
      </p:sp>
      <p:sp>
        <p:nvSpPr>
          <p:cNvPr id="4" name="Text 1"/>
          <p:cNvSpPr txBox="1"/>
          <p:nvPr/>
        </p:nvSpPr>
        <p:spPr>
          <a:xfrm>
            <a:off x="6300216" y="3941064"/>
            <a:ext cx="5320786" cy="1182375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F7F6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online learning website offers students convenient access to a wide range of high-quality courses from any internet-connected device. Instructors can create and share course materials to educate others. And the service also provides good interactivity, audio, fast downloading times.</a:t>
            </a:r>
            <a:endParaRPr lang="en-US" sz="151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9839" b="29839"/>
          <a:stretch/>
        </p:blipFill>
        <p:spPr>
          <a:xfrm>
            <a:off x="612648" y="1618488"/>
            <a:ext cx="5239512" cy="21122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t="29839" b="29839"/>
          <a:stretch/>
        </p:blipFill>
        <p:spPr>
          <a:xfrm>
            <a:off x="6409944" y="1618488"/>
            <a:ext cx="5239512" cy="2112264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12648" y="612648"/>
            <a:ext cx="7681665" cy="46972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504"/>
              </a:lnSpc>
              <a:buNone/>
            </a:pPr>
            <a:r>
              <a:rPr lang="en-US" sz="3245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USAGE STATISTICS</a:t>
            </a:r>
            <a:endParaRPr lang="en-US" sz="3245" dirty="0"/>
          </a:p>
        </p:txBody>
      </p:sp>
      <p:sp>
        <p:nvSpPr>
          <p:cNvPr id="5" name="Text 1"/>
          <p:cNvSpPr txBox="1"/>
          <p:nvPr/>
        </p:nvSpPr>
        <p:spPr>
          <a:xfrm>
            <a:off x="612648" y="4407408"/>
            <a:ext cx="5215075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site saw over 500 unique visitors in its first month, with the most popular courses being Introduction to Python Programming and Web Design Fundamentals.</a:t>
            </a:r>
            <a:endParaRPr lang="en-US" sz="1512" dirty="0"/>
          </a:p>
        </p:txBody>
      </p:sp>
      <p:sp>
        <p:nvSpPr>
          <p:cNvPr id="6" name="Text 2"/>
          <p:cNvSpPr txBox="1"/>
          <p:nvPr/>
        </p:nvSpPr>
        <p:spPr>
          <a:xfrm>
            <a:off x="6409944" y="4407408"/>
            <a:ext cx="5215075" cy="63413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50"/>
              </a:lnSpc>
              <a:buNone/>
            </a:pPr>
            <a:r>
              <a:rPr lang="en-US" sz="1512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average, users viewed 3 pages per visit as they explored the various course offerings and curriculum across subject areas.</a:t>
            </a:r>
            <a:endParaRPr lang="en-US" sz="1512" dirty="0"/>
          </a:p>
        </p:txBody>
      </p:sp>
      <p:sp>
        <p:nvSpPr>
          <p:cNvPr id="7" name="Text 3"/>
          <p:cNvSpPr/>
          <p:nvPr/>
        </p:nvSpPr>
        <p:spPr>
          <a:xfrm>
            <a:off x="612648" y="4078224"/>
            <a:ext cx="5215075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unique visitors</a:t>
            </a:r>
            <a:endParaRPr lang="en-US" sz="1794" dirty="0"/>
          </a:p>
        </p:txBody>
      </p:sp>
      <p:sp>
        <p:nvSpPr>
          <p:cNvPr id="8" name="Text 4"/>
          <p:cNvSpPr/>
          <p:nvPr/>
        </p:nvSpPr>
        <p:spPr>
          <a:xfrm>
            <a:off x="6409944" y="4078224"/>
            <a:ext cx="5215075" cy="24660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932"/>
              </a:lnSpc>
              <a:buNone/>
            </a:pPr>
            <a:r>
              <a:rPr lang="en-US" sz="1794" dirty="0">
                <a:solidFill>
                  <a:srgbClr val="1C0D0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Pages per visit ratio</a:t>
            </a:r>
            <a:endParaRPr lang="en-US" sz="17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755</Words>
  <Application>Microsoft Office PowerPoint</Application>
  <PresentationFormat>Широкоэкранный</PresentationFormat>
  <Paragraphs>73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Анна Кашина</cp:lastModifiedBy>
  <cp:revision>3</cp:revision>
  <dcterms:created xsi:type="dcterms:W3CDTF">2024-01-23T13:23:39Z</dcterms:created>
  <dcterms:modified xsi:type="dcterms:W3CDTF">2024-03-01T09:46:59Z</dcterms:modified>
</cp:coreProperties>
</file>